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89" r:id="rId2"/>
    <p:sldId id="318" r:id="rId3"/>
    <p:sldId id="317" r:id="rId4"/>
    <p:sldId id="321" r:id="rId5"/>
    <p:sldId id="328" r:id="rId6"/>
    <p:sldId id="331" r:id="rId7"/>
    <p:sldId id="332" r:id="rId8"/>
    <p:sldId id="333" r:id="rId9"/>
    <p:sldId id="336" r:id="rId10"/>
    <p:sldId id="337" r:id="rId11"/>
    <p:sldId id="334" r:id="rId12"/>
    <p:sldId id="335" r:id="rId13"/>
    <p:sldId id="329" r:id="rId14"/>
    <p:sldId id="269" r:id="rId15"/>
    <p:sldId id="270" r:id="rId16"/>
    <p:sldId id="271" r:id="rId17"/>
    <p:sldId id="272" r:id="rId18"/>
    <p:sldId id="273" r:id="rId19"/>
    <p:sldId id="330" r:id="rId20"/>
    <p:sldId id="322" r:id="rId21"/>
    <p:sldId id="325" r:id="rId22"/>
    <p:sldId id="343" r:id="rId23"/>
    <p:sldId id="341" r:id="rId24"/>
    <p:sldId id="344" r:id="rId25"/>
    <p:sldId id="342" r:id="rId26"/>
    <p:sldId id="345" r:id="rId27"/>
    <p:sldId id="327" r:id="rId28"/>
    <p:sldId id="338" r:id="rId29"/>
    <p:sldId id="339" r:id="rId30"/>
    <p:sldId id="340" r:id="rId31"/>
    <p:sldId id="326" r:id="rId32"/>
    <p:sldId id="324" r:id="rId33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2D81"/>
    <a:srgbClr val="DB4437"/>
    <a:srgbClr val="4285F4"/>
    <a:srgbClr val="4231F4"/>
    <a:srgbClr val="6690FF"/>
    <a:srgbClr val="F4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96" autoAdjust="0"/>
    <p:restoredTop sz="84398" autoAdjust="0"/>
  </p:normalViewPr>
  <p:slideViewPr>
    <p:cSldViewPr snapToGrid="0" snapToObjects="1">
      <p:cViewPr varScale="1">
        <p:scale>
          <a:sx n="97" d="100"/>
          <a:sy n="97" d="100"/>
        </p:scale>
        <p:origin x="207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D17F6-5E44-B34B-9F31-3514A403A339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041D9-1AA4-C848-BE08-2678C69076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4220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tif>
</file>

<file path=ppt/media/image12.png>
</file>

<file path=ppt/media/image13.png>
</file>

<file path=ppt/media/image14.png>
</file>

<file path=ppt/media/image15.png>
</file>

<file path=ppt/media/image2.gif>
</file>

<file path=ppt/media/image3.jpg>
</file>

<file path=ppt/media/image4.jpg>
</file>

<file path=ppt/media/image5.png>
</file>

<file path=ppt/media/image6.jpeg>
</file>

<file path=ppt/media/image7.png>
</file>

<file path=ppt/media/image8.jpe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1A8AF-AB40-054D-B39D-3F00D3A9393B}" type="datetimeFigureOut">
              <a:rPr lang="de-DE" smtClean="0"/>
              <a:t>16.01.2019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48AE5-40CD-D246-B914-1E51F93A2E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9366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2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04976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7482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042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756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45088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1351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530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31004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8691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9556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14210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7174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04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436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21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9328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146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104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837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48AE5-40CD-D246-B914-1E51F93A2EAE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691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>
                <a:latin typeface="Roboto Light"/>
                <a:cs typeface="Roboto Light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985950"/>
            <a:ext cx="6400800" cy="471487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2283964" y="6356350"/>
            <a:ext cx="893772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079EE833-EE82-D544-BB9C-EFA558539038}" type="datetime1">
              <a:rPr lang="de-DE" smtClean="0"/>
              <a:t>16.01.2019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Rectangle 10"/>
          <p:cNvSpPr/>
          <p:nvPr userDrawn="1"/>
        </p:nvSpPr>
        <p:spPr>
          <a:xfrm>
            <a:off x="0" y="5659427"/>
            <a:ext cx="9144000" cy="36000"/>
          </a:xfrm>
          <a:prstGeom prst="rect">
            <a:avLst/>
          </a:prstGeom>
          <a:solidFill>
            <a:srgbClr val="0D2D8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48" y="6005689"/>
            <a:ext cx="2019069" cy="701322"/>
          </a:xfrm>
          <a:prstGeom prst="rect">
            <a:avLst/>
          </a:prstGeom>
        </p:spPr>
      </p:pic>
      <p:sp>
        <p:nvSpPr>
          <p:cNvPr id="12" name="Untertitel 2"/>
          <p:cNvSpPr txBox="1">
            <a:spLocks/>
          </p:cNvSpPr>
          <p:nvPr userDrawn="1"/>
        </p:nvSpPr>
        <p:spPr>
          <a:xfrm>
            <a:off x="6654018" y="5060921"/>
            <a:ext cx="2447778" cy="471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Roboto Light"/>
                <a:ea typeface="+mn-ea"/>
                <a:cs typeface="Roboto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1600" dirty="0"/>
              <a:t>[Name]</a:t>
            </a:r>
          </a:p>
        </p:txBody>
      </p:sp>
    </p:spTree>
    <p:extLst>
      <p:ext uri="{BB962C8B-B14F-4D97-AF65-F5344CB8AC3E}">
        <p14:creationId xmlns:p14="http://schemas.microsoft.com/office/powerpoint/2010/main" val="100082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 sz="2400"/>
            </a:lvl1pPr>
            <a:lvl2pPr marL="742950" indent="-285750">
              <a:buFont typeface="Wingdings" charset="2"/>
              <a:buChar char="§"/>
              <a:defRPr sz="2200"/>
            </a:lvl2pPr>
            <a:lvl3pPr marL="1143000" indent="-228600">
              <a:buFont typeface="Wingdings" charset="2"/>
              <a:buChar char="§"/>
              <a:defRPr sz="2000"/>
            </a:lvl3pPr>
            <a:lvl4pPr marL="1600200" indent="-228600">
              <a:buFont typeface="Wingdings" charset="2"/>
              <a:buChar char="§"/>
              <a:defRPr sz="1800"/>
            </a:lvl4pPr>
            <a:lvl5pPr marL="2057400" indent="-228600">
              <a:buFont typeface="Wingdings" charset="2"/>
              <a:buChar char="§"/>
              <a:defRPr sz="16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A0CA-6CBF-7546-A7B2-E422C938A4CA}" type="datetime1">
              <a:rPr lang="de-DE" smtClean="0"/>
              <a:t>16.01.2019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367AAD7-963B-4671-8E8A-B9C0900F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51938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26036-E294-B948-8FD3-02781514CF4A}" type="datetime1">
              <a:rPr lang="de-DE" smtClean="0"/>
              <a:t>16.01.2019</a:t>
            </a:fld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8" name="Picture 7" descr="oth-regensburg-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41" y="6322796"/>
            <a:ext cx="730469" cy="43192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9C6FB9E-1284-4A7D-8EAA-FD0056D7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18007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7023B-B7D1-1A45-AADC-58F6C8389F84}" type="datetime1">
              <a:rPr lang="de-DE" smtClean="0"/>
              <a:t>16.01.2019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0BACE962-A189-41D9-B6C9-3DA1F83E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808225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21F54-95EB-0740-B47C-B50C4EF64026}" type="datetime1">
              <a:rPr lang="de-DE" smtClean="0"/>
              <a:t>16.01.2019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Bild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90"/>
          <a:stretch/>
        </p:blipFill>
        <p:spPr>
          <a:xfrm>
            <a:off x="170840" y="6214725"/>
            <a:ext cx="550498" cy="54000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9086574F-3979-4A5D-8A53-B785C7CEC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22938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40536" y="6356350"/>
            <a:ext cx="1005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C8C1DAB3-C946-9A43-B18E-2D640705B548}" type="datetime1">
              <a:rPr lang="de-DE" smtClean="0"/>
              <a:t>16.01.2019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024000" y="6356350"/>
            <a:ext cx="30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Light"/>
                <a:cs typeface="Roboto Light"/>
              </a:defRPr>
            </a:lvl1pPr>
          </a:lstStyle>
          <a:p>
            <a:fld id="{36EA1323-965C-0742-806D-06C14CDC1E0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2198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Roboto Light"/>
          <a:ea typeface="+mj-ea"/>
          <a:cs typeface="Roboto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oboto Light"/>
          <a:ea typeface="+mn-ea"/>
          <a:cs typeface="Roboto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Roboto Light"/>
          <a:ea typeface="+mn-ea"/>
          <a:cs typeface="Roboto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 Light"/>
          <a:ea typeface="+mn-ea"/>
          <a:cs typeface="Roboto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Roboto Light"/>
          <a:ea typeface="+mn-ea"/>
          <a:cs typeface="Roboto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>
                <a:latin typeface="Roboto Light"/>
                <a:cs typeface="Roboto Light"/>
              </a:rPr>
              <a:t>Abschlusspräsentation HCI</a:t>
            </a:r>
            <a:br>
              <a:rPr lang="de-DE" dirty="0">
                <a:latin typeface="Roboto Light"/>
                <a:cs typeface="Roboto Light"/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Roboto Light"/>
                <a:cs typeface="Roboto Light"/>
              </a:rPr>
              <a:t>QIS-System OTH Regensburg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sz="2000" dirty="0">
                <a:latin typeface="Roboto Light"/>
                <a:cs typeface="Roboto Light"/>
              </a:rPr>
              <a:t>Linda </a:t>
            </a:r>
            <a:r>
              <a:rPr lang="de-DE" sz="2000" dirty="0" err="1">
                <a:latin typeface="Roboto Light"/>
                <a:cs typeface="Roboto Light"/>
              </a:rPr>
              <a:t>Kuznetso</a:t>
            </a:r>
            <a:r>
              <a:rPr lang="de-DE" sz="2000" dirty="0" err="1"/>
              <a:t>va</a:t>
            </a:r>
            <a:r>
              <a:rPr lang="de-DE" sz="2000" dirty="0"/>
              <a:t>, Carola Vaitl, Simon Hofmeister, Tuan Do, Konstantin Kondrashov</a:t>
            </a:r>
            <a:endParaRPr lang="de-DE" sz="2000" dirty="0">
              <a:latin typeface="Roboto Light"/>
              <a:cs typeface="Roboto Light"/>
            </a:endParaRPr>
          </a:p>
          <a:p>
            <a:r>
              <a:rPr lang="de-DE" sz="2000" dirty="0">
                <a:latin typeface="Roboto Light"/>
                <a:cs typeface="Roboto Light"/>
              </a:rPr>
              <a:t>18.01.2019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A25F04A-700E-434D-8265-D984037D3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56712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7040E-924B-41C7-8490-EB73DC232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612" y="1519614"/>
            <a:ext cx="8229600" cy="4940392"/>
          </a:xfrm>
        </p:spPr>
        <p:txBody>
          <a:bodyPr>
            <a:normAutofit fontScale="92500" lnSpcReduction="20000"/>
          </a:bodyPr>
          <a:lstStyle/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Probleme/Schwierigkeiten haben Sie bei der Bedienung von der Seite?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Keine Editierfunktion für gespeicherte Noten.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Notenangabe 130 für 1,3 irritierend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Funktionalität fehlt Ihnen auf der Seite? Welche Funktionen hätten Sie zusätzlich gerne?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Noten-Validierungsfunktion, ob Format ggf. passt.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Gruppierung von Prüfungen zum Eintragen, sonst muss man immer springen. z.B. nach Wiederholer, Studiengang.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 von Studenten von anderen Kursen einsehen.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Nachträgliches Hinzufügen von unangemeldeten Prüfungsteilnehmern.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Bachelorarbeits-Note eintragen.</a:t>
            </a:r>
          </a:p>
          <a:p>
            <a:pPr marL="800100" lvl="1" indent="-34290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Evtl. Grafik über </a:t>
            </a:r>
            <a:r>
              <a:rPr lang="de-DE" sz="18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Notendurschschnit</a:t>
            </a:r>
            <a:r>
              <a:rPr lang="de-DE" sz="20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t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endParaRPr lang="de-DE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vl="0" fontAlgn="base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dirty="0"/>
              <a:t>Welche Funktionen benutzen Sie nie oder halten für schlecht beschrieben/unübersichtlich?</a:t>
            </a:r>
          </a:p>
          <a:p>
            <a:pPr lvl="1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  <a:endParaRPr lang="de-DE" sz="2000" dirty="0">
              <a:solidFill>
                <a:schemeClr val="accent2">
                  <a:lumMod val="60000"/>
                  <a:lumOff val="4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10000"/>
              </a:lnSpc>
            </a:pPr>
            <a:endParaRPr lang="de-DE" sz="32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B8ABDB-E49C-4880-96E0-9D97F9CA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755D6D-AD3A-4855-883A-73B5D032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3D56125B-0C26-4889-876D-FB10467DBFC1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Bsp.: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333514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442329"/>
          </a:xfrm>
        </p:spPr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700" dirty="0">
                <a:solidFill>
                  <a:schemeClr val="bg1">
                    <a:lumMod val="50000"/>
                  </a:schemeClr>
                </a:solidFill>
              </a:rPr>
              <a:t>Spezifizieren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3527" y="2171676"/>
            <a:ext cx="7161244" cy="3729963"/>
          </a:xfrm>
        </p:spPr>
        <p:txBody>
          <a:bodyPr/>
          <a:lstStyle/>
          <a:p>
            <a:r>
              <a:rPr lang="de-DE" dirty="0"/>
              <a:t>User-Task-Matrix</a:t>
            </a:r>
          </a:p>
          <a:p>
            <a:pPr marL="45720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Nutzer benutzen manche Funktionen teilweise nie</a:t>
            </a:r>
            <a:endParaRPr lang="de-DE" dirty="0"/>
          </a:p>
          <a:p>
            <a:r>
              <a:rPr lang="de-DE" dirty="0"/>
              <a:t>Personas</a:t>
            </a:r>
          </a:p>
          <a:p>
            <a:r>
              <a:rPr lang="de-DE" dirty="0"/>
              <a:t>Szenarien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15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Bsp.: </a:t>
            </a: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Persona Prof. </a:t>
            </a:r>
            <a:r>
              <a:rPr lang="de-DE" sz="3100" dirty="0" err="1">
                <a:solidFill>
                  <a:schemeClr val="bg1">
                    <a:lumMod val="50000"/>
                  </a:schemeClr>
                </a:solidFill>
              </a:rPr>
              <a:t>Marquina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2039DCA-9AAE-4FC8-99A2-EA1789F78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32" t="20897" r="18668" b="32257"/>
          <a:stretch/>
        </p:blipFill>
        <p:spPr>
          <a:xfrm>
            <a:off x="1040965" y="1940633"/>
            <a:ext cx="7254419" cy="3949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998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13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8515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2.2 | Festlegen der Nutzungsanforderungen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endParaRPr lang="de-DE" sz="2400" dirty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96F6BAA-80EB-499B-9257-44FCE1C9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6185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sp>
        <p:nvSpPr>
          <p:cNvPr id="140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Auswertung der Ergebnisse der ersten Phase </a:t>
            </a:r>
            <a:br>
              <a:rPr sz="1674">
                <a:solidFill>
                  <a:srgbClr val="808080"/>
                </a:solidFill>
              </a:rPr>
            </a:br>
            <a:endParaRPr sz="1674">
              <a:solidFill>
                <a:srgbClr val="808080"/>
              </a:solidFill>
            </a:endParaRPr>
          </a:p>
        </p:txBody>
      </p:sp>
      <p:sp>
        <p:nvSpPr>
          <p:cNvPr id="141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142" name="IMG_20190115_194631_041__01.jpg" descr="IMG_20190115_194631_041__0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6094" y="1221586"/>
            <a:ext cx="6791812" cy="4918409"/>
          </a:xfrm>
          <a:prstGeom prst="rect">
            <a:avLst/>
          </a:prstGeom>
          <a:ln w="12700">
            <a:miter lim="400000"/>
          </a:ln>
          <a:effectLst>
            <a:outerShdw blurRad="622300" dist="20000" dir="5400000" rotWithShape="0">
              <a:srgbClr val="000000">
                <a:alpha val="3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4635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el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426847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Auswertung der Ergebnisse =&gt; Spezifikation der Anforderungen</a:t>
            </a:r>
          </a:p>
        </p:txBody>
      </p:sp>
      <p:sp>
        <p:nvSpPr>
          <p:cNvPr id="145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146" name="IMG_20190115_194631_041__01.jpg" descr="IMG_20190115_194631_041__0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4646" y="1205135"/>
            <a:ext cx="3413247" cy="24717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Bildschirmfoto 2019-01-15 um 19.57.48.png" descr="Bildschirmfoto 2019-01-15 um 19.57.48.png"/>
          <p:cNvPicPr>
            <a:picLocks noChangeAspect="1"/>
          </p:cNvPicPr>
          <p:nvPr/>
        </p:nvPicPr>
        <p:blipFill>
          <a:blip r:embed="rId3">
            <a:extLst/>
          </a:blip>
          <a:srcRect t="60" r="1737" b="60"/>
          <a:stretch>
            <a:fillRect/>
          </a:stretch>
        </p:blipFill>
        <p:spPr>
          <a:xfrm>
            <a:off x="2696998" y="1832521"/>
            <a:ext cx="5949768" cy="4519052"/>
          </a:xfrm>
          <a:prstGeom prst="rect">
            <a:avLst/>
          </a:prstGeom>
          <a:ln w="12700">
            <a:miter lim="400000"/>
          </a:ln>
          <a:effectLst>
            <a:outerShdw blurRad="266700" dist="19298" dir="5400000" rotWithShape="0">
              <a:srgbClr val="000000">
                <a:alpha val="91213"/>
              </a:srgbClr>
            </a:outerShdw>
          </a:effectLst>
        </p:spPr>
      </p:pic>
      <p:sp>
        <p:nvSpPr>
          <p:cNvPr id="148" name="Pfeil"/>
          <p:cNvSpPr/>
          <p:nvPr/>
        </p:nvSpPr>
        <p:spPr>
          <a:xfrm rot="1279768">
            <a:off x="1159022" y="2800904"/>
            <a:ext cx="1914229" cy="854652"/>
          </a:xfrm>
          <a:prstGeom prst="rightArrow">
            <a:avLst>
              <a:gd name="adj1" fmla="val 32000"/>
              <a:gd name="adj2" fmla="val 95103"/>
            </a:avLst>
          </a:prstGeom>
          <a:gradFill>
            <a:gsLst>
              <a:gs pos="0">
                <a:schemeClr val="accent4">
                  <a:hueOff val="-206663"/>
                  <a:satOff val="29896"/>
                  <a:lumOff val="29240"/>
                </a:schemeClr>
              </a:gs>
              <a:gs pos="35000">
                <a:srgbClr val="D8C9EE"/>
              </a:gs>
              <a:gs pos="100000">
                <a:schemeClr val="accent4">
                  <a:hueOff val="-242556"/>
                  <a:satOff val="32941"/>
                  <a:lumOff val="43328"/>
                </a:schemeClr>
              </a:gs>
            </a:gsLst>
            <a:lin ang="16200000"/>
          </a:gradFill>
          <a:ln>
            <a:solidFill>
              <a:srgbClr val="7D60A0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pic>
        <p:nvPicPr>
          <p:cNvPr id="149" name="bucket.jpeg" descr="bucket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2587" y="3730895"/>
            <a:ext cx="2192283" cy="2024038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887850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el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426847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Priorisierung der Anforderungen</a:t>
            </a:r>
          </a:p>
        </p:txBody>
      </p:sp>
      <p:sp>
        <p:nvSpPr>
          <p:cNvPr id="153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154" name="Bildschirmfoto 2019-01-15 um 19.57.48.png" descr="Bildschirmfoto 2019-01-15 um 19.57.48.png"/>
          <p:cNvPicPr>
            <a:picLocks noChangeAspect="1"/>
          </p:cNvPicPr>
          <p:nvPr/>
        </p:nvPicPr>
        <p:blipFill>
          <a:blip r:embed="rId2">
            <a:extLst/>
          </a:blip>
          <a:srcRect l="36545" t="2520" r="28466" b="31855"/>
          <a:stretch>
            <a:fillRect/>
          </a:stretch>
        </p:blipFill>
        <p:spPr>
          <a:xfrm>
            <a:off x="236833" y="1307832"/>
            <a:ext cx="3389250" cy="4750202"/>
          </a:xfrm>
          <a:prstGeom prst="rect">
            <a:avLst/>
          </a:prstGeom>
          <a:ln w="12700">
            <a:miter lim="400000"/>
          </a:ln>
          <a:effectLst>
            <a:outerShdw blurRad="266700" dist="19298" dir="5400000" rotWithShape="0">
              <a:srgbClr val="000000">
                <a:alpha val="91213"/>
              </a:srgbClr>
            </a:outerShdw>
          </a:effectLst>
        </p:spPr>
      </p:pic>
      <p:sp>
        <p:nvSpPr>
          <p:cNvPr id="155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sp>
        <p:nvSpPr>
          <p:cNvPr id="156" name="Oval"/>
          <p:cNvSpPr/>
          <p:nvPr/>
        </p:nvSpPr>
        <p:spPr>
          <a:xfrm>
            <a:off x="1055885" y="1128970"/>
            <a:ext cx="1369915" cy="5107921"/>
          </a:xfrm>
          <a:prstGeom prst="ellipse">
            <a:avLst/>
          </a:prstGeom>
          <a:ln w="38100">
            <a:solidFill>
              <a:srgbClr val="5A81FF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7" name="Inhaltsplatzhalter 2"/>
          <p:cNvSpPr txBox="1">
            <a:spLocks noGrp="1"/>
          </p:cNvSpPr>
          <p:nvPr>
            <p:ph type="body" sz="quarter" idx="1"/>
          </p:nvPr>
        </p:nvSpPr>
        <p:spPr>
          <a:xfrm>
            <a:off x="4306341" y="3973969"/>
            <a:ext cx="4113363" cy="1285771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50317" indent="-250317" defTabSz="333756">
              <a:spcBef>
                <a:spcPts val="400"/>
              </a:spcBef>
              <a:defRPr sz="1752"/>
            </a:pPr>
            <a:r>
              <a:t>MUST</a:t>
            </a:r>
          </a:p>
          <a:p>
            <a:pPr marL="250317" indent="-250317" defTabSz="333756">
              <a:spcBef>
                <a:spcPts val="400"/>
              </a:spcBef>
              <a:defRPr sz="1752"/>
            </a:pPr>
            <a:r>
              <a:t>SHOULD</a:t>
            </a:r>
          </a:p>
          <a:p>
            <a:pPr marL="250317" indent="-250317" defTabSz="333756">
              <a:spcBef>
                <a:spcPts val="400"/>
              </a:spcBef>
              <a:defRPr sz="1752"/>
            </a:pPr>
            <a:r>
              <a:t>COULD</a:t>
            </a:r>
          </a:p>
          <a:p>
            <a:pPr marL="250317" indent="-250317" defTabSz="333756">
              <a:spcBef>
                <a:spcPts val="400"/>
              </a:spcBef>
              <a:defRPr sz="1752"/>
            </a:pPr>
            <a:r>
              <a:t>(WON’T) - KANN WEG :)</a:t>
            </a:r>
          </a:p>
        </p:txBody>
      </p:sp>
      <p:sp>
        <p:nvSpPr>
          <p:cNvPr id="158" name="Titel 1"/>
          <p:cNvSpPr txBox="1"/>
          <p:nvPr/>
        </p:nvSpPr>
        <p:spPr>
          <a:xfrm>
            <a:off x="4430515" y="3131641"/>
            <a:ext cx="3865016" cy="594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ctr">
              <a:defRPr sz="2800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MoSCoW - Skala</a:t>
            </a:r>
          </a:p>
        </p:txBody>
      </p:sp>
      <p:pic>
        <p:nvPicPr>
          <p:cNvPr id="159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49712" y="1307832"/>
            <a:ext cx="4226621" cy="1521584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Bild: https://www.produktbezogen.de/first-things-first-priorisierung-von-ideen-anforderungen/"/>
          <p:cNvSpPr txBox="1"/>
          <p:nvPr/>
        </p:nvSpPr>
        <p:spPr>
          <a:xfrm>
            <a:off x="4383160" y="2843529"/>
            <a:ext cx="4113362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defTabSz="228600">
              <a:defRPr sz="800"/>
            </a:lvl1pPr>
          </a:lstStyle>
          <a:p>
            <a:r>
              <a:t>Bild: https://www.produktbezogen.de/first-things-first-priorisierung-von-ideen-anforderungen/</a:t>
            </a:r>
          </a:p>
        </p:txBody>
      </p:sp>
      <p:sp>
        <p:nvSpPr>
          <p:cNvPr id="161" name="Inhaltsplatzhalter 2"/>
          <p:cNvSpPr txBox="1"/>
          <p:nvPr/>
        </p:nvSpPr>
        <p:spPr>
          <a:xfrm>
            <a:off x="4496841" y="5486191"/>
            <a:ext cx="3389314" cy="704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500"/>
              </a:spcBef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 Aufwand + Nutzen</a:t>
            </a:r>
          </a:p>
        </p:txBody>
      </p:sp>
    </p:spTree>
    <p:extLst>
      <p:ext uri="{BB962C8B-B14F-4D97-AF65-F5344CB8AC3E}">
        <p14:creationId xmlns:p14="http://schemas.microsoft.com/office/powerpoint/2010/main" val="3238271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nhaltsplatzhalter 5"/>
          <p:cNvSpPr txBox="1"/>
          <p:nvPr/>
        </p:nvSpPr>
        <p:spPr>
          <a:xfrm>
            <a:off x="412948" y="2960715"/>
            <a:ext cx="8714880" cy="2319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 defTabSz="315468">
              <a:spcBef>
                <a:spcPts val="300"/>
              </a:spcBef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marL="630936" lvl="1" indent="-315468" defTabSz="315468">
              <a:spcBef>
                <a:spcPts val="300"/>
              </a:spcBef>
              <a:buSzPct val="100000"/>
              <a:buFont typeface="Arial"/>
              <a:buChar char="•"/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soll sich für AW-Kurse bewerben können (Aufwand: hoch, Nutzen: mittel).</a:t>
            </a:r>
          </a:p>
          <a:p>
            <a:pPr marL="630936" lvl="1" indent="-315468" defTabSz="315468">
              <a:spcBef>
                <a:spcPts val="300"/>
              </a:spcBef>
              <a:buSzPct val="100000"/>
              <a:buFont typeface="Arial"/>
              <a:buChar char="•"/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soll seinen Rückmelde-Status einsehen können (Aufwand: niedrig, Nutzen: hoch).</a:t>
            </a:r>
          </a:p>
          <a:p>
            <a:pPr marL="630936" lvl="1" indent="-315468" defTabSz="315468">
              <a:spcBef>
                <a:spcPts val="300"/>
              </a:spcBef>
              <a:buSzPct val="100000"/>
              <a:buFont typeface="Arial"/>
              <a:buChar char="•"/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defTabSz="315468">
              <a:spcBef>
                <a:spcPts val="300"/>
              </a:spcBef>
              <a:defRPr sz="1656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sz="1518"/>
          </a:p>
        </p:txBody>
      </p:sp>
      <p:sp>
        <p:nvSpPr>
          <p:cNvPr id="164" name="Inhaltsplatzhalter 5"/>
          <p:cNvSpPr txBox="1"/>
          <p:nvPr/>
        </p:nvSpPr>
        <p:spPr>
          <a:xfrm>
            <a:off x="389582" y="1566776"/>
            <a:ext cx="8562083" cy="141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 marL="544068" lvl="1" indent="-233172" defTabSz="310895">
              <a:spcBef>
                <a:spcPts val="300"/>
              </a:spcBef>
              <a:buSzPct val="100000"/>
              <a:buFont typeface="Arial"/>
              <a:buChar char="•"/>
              <a:defRPr sz="1224">
                <a:solidFill>
                  <a:srgbClr val="D99694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marL="610277" lvl="1" indent="-299381" defTabSz="310895">
              <a:spcBef>
                <a:spcPts val="300"/>
              </a:spcBef>
              <a:buSzPct val="100000"/>
              <a:buFont typeface="Arial"/>
              <a:buChar char="•"/>
              <a:defRPr sz="1632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(Professor) muss die eingetragenen/gespeicherten Noten ändern können. (Aufwand: mittel, Nutzen: hoch)</a:t>
            </a:r>
          </a:p>
          <a:p>
            <a:pPr marL="621791" lvl="1" indent="-310895" defTabSz="310895">
              <a:spcBef>
                <a:spcPts val="300"/>
              </a:spcBef>
              <a:buSzPct val="100000"/>
              <a:buFont typeface="Arial"/>
              <a:buChar char="•"/>
              <a:defRPr sz="1632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Das System muss die Eingaben validieren (Aufwand: niedrig, Nutzen: hoch).</a:t>
            </a:r>
            <a:endParaRPr sz="1496"/>
          </a:p>
        </p:txBody>
      </p:sp>
      <p:sp>
        <p:nvSpPr>
          <p:cNvPr id="165" name="Titel 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426847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Priorisierung der Anforderungen: Beispiele</a:t>
            </a:r>
          </a:p>
        </p:txBody>
      </p:sp>
      <p:sp>
        <p:nvSpPr>
          <p:cNvPr id="166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167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sp>
        <p:nvSpPr>
          <p:cNvPr id="168" name="Titel 1"/>
          <p:cNvSpPr txBox="1"/>
          <p:nvPr/>
        </p:nvSpPr>
        <p:spPr>
          <a:xfrm>
            <a:off x="1066352" y="1302841"/>
            <a:ext cx="1284638" cy="437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Muss:</a:t>
            </a:r>
          </a:p>
        </p:txBody>
      </p:sp>
      <p:sp>
        <p:nvSpPr>
          <p:cNvPr id="169" name="Titel 1"/>
          <p:cNvSpPr txBox="1"/>
          <p:nvPr/>
        </p:nvSpPr>
        <p:spPr>
          <a:xfrm>
            <a:off x="1066352" y="2776634"/>
            <a:ext cx="1284638" cy="437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Soll:</a:t>
            </a:r>
          </a:p>
        </p:txBody>
      </p:sp>
      <p:sp>
        <p:nvSpPr>
          <p:cNvPr id="170" name="Titel 1"/>
          <p:cNvSpPr txBox="1"/>
          <p:nvPr/>
        </p:nvSpPr>
        <p:spPr>
          <a:xfrm>
            <a:off x="901252" y="4479027"/>
            <a:ext cx="1284638" cy="437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ctr"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Kann:</a:t>
            </a:r>
          </a:p>
        </p:txBody>
      </p:sp>
      <p:sp>
        <p:nvSpPr>
          <p:cNvPr id="171" name="Inhaltsplatzhalter 5"/>
          <p:cNvSpPr txBox="1"/>
          <p:nvPr/>
        </p:nvSpPr>
        <p:spPr>
          <a:xfrm>
            <a:off x="412948" y="4694927"/>
            <a:ext cx="8714880" cy="2787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 defTabSz="306324">
              <a:spcBef>
                <a:spcPts val="300"/>
              </a:spcBef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kann Hilfsmittel in den angemeldeten Prüfungen ansehen (Aufwand: niedrig, Nutzen: hoch).</a:t>
            </a:r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kann seine Druckerguthaben ansehen und aufladen (Aufwand: mittel, Nutzen: mittel).</a:t>
            </a:r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Der Nutzer (Student) kann seinen Stundenplan ansehen und konfigurieren (Aufwand: hoch, Nutzen: mittel).</a:t>
            </a:r>
          </a:p>
          <a:p>
            <a:pPr marL="612648" lvl="1" indent="-306324" defTabSz="306324">
              <a:spcBef>
                <a:spcPts val="300"/>
              </a:spcBef>
              <a:buSzPct val="100000"/>
              <a:buFont typeface="Arial"/>
              <a:buChar char="•"/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defTabSz="306324">
              <a:spcBef>
                <a:spcPts val="300"/>
              </a:spcBef>
              <a:defRPr sz="1608">
                <a:solidFill>
                  <a:schemeClr val="accent1">
                    <a:satOff val="-4409"/>
                    <a:lumOff val="-10509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sz="1474"/>
          </a:p>
        </p:txBody>
      </p:sp>
    </p:spTree>
    <p:extLst>
      <p:ext uri="{BB962C8B-B14F-4D97-AF65-F5344CB8AC3E}">
        <p14:creationId xmlns:p14="http://schemas.microsoft.com/office/powerpoint/2010/main" val="1359838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el 1"/>
          <p:cNvSpPr txBox="1">
            <a:spLocks noGrp="1"/>
          </p:cNvSpPr>
          <p:nvPr>
            <p:ph type="title"/>
          </p:nvPr>
        </p:nvSpPr>
        <p:spPr>
          <a:xfrm>
            <a:off x="358576" y="274638"/>
            <a:ext cx="8426848" cy="87649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283463">
              <a:defRPr sz="1736"/>
            </a:pPr>
            <a:r>
              <a:t>Projektvorgehen</a:t>
            </a:r>
            <a:br/>
            <a:r>
              <a:rPr>
                <a:solidFill>
                  <a:srgbClr val="808080"/>
                </a:solidFill>
              </a:rPr>
              <a:t>Festlegen der Nutzungsanforderungen</a:t>
            </a:r>
          </a:p>
          <a:p>
            <a:pPr defTabSz="283463">
              <a:defRPr sz="1736"/>
            </a:pPr>
            <a:r>
              <a:rPr>
                <a:solidFill>
                  <a:srgbClr val="808080"/>
                </a:solidFill>
              </a:rPr>
              <a:t>Priorisierung der Anforderungen: Akzeptanzkriterien</a:t>
            </a:r>
          </a:p>
        </p:txBody>
      </p:sp>
      <p:sp>
        <p:nvSpPr>
          <p:cNvPr id="174" name="Foliennummernplatzhalter 3"/>
          <p:cNvSpPr txBox="1">
            <a:spLocks noGrp="1"/>
          </p:cNvSpPr>
          <p:nvPr>
            <p:ph type="sldNum" sz="quarter" idx="2"/>
          </p:nvPr>
        </p:nvSpPr>
        <p:spPr>
          <a:xfrm>
            <a:off x="8413144" y="6404292"/>
            <a:ext cx="273657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75" name="Fußzeilenplatzhalter 4"/>
          <p:cNvSpPr txBox="1"/>
          <p:nvPr/>
        </p:nvSpPr>
        <p:spPr>
          <a:xfrm>
            <a:off x="3124200" y="6416992"/>
            <a:ext cx="2895600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88888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Abschlusspräsentation HCI: QIS</a:t>
            </a:r>
          </a:p>
        </p:txBody>
      </p:sp>
      <p:pic>
        <p:nvPicPr>
          <p:cNvPr id="176" name="Bildschirmfoto 2019-01-15 um 21.09.56.png" descr="Bildschirmfoto 2019-01-15 um 21.09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2248" y="1228469"/>
            <a:ext cx="4886010" cy="4908630"/>
          </a:xfrm>
          <a:prstGeom prst="rect">
            <a:avLst/>
          </a:prstGeom>
          <a:ln w="12700">
            <a:miter lim="400000"/>
          </a:ln>
          <a:effectLst>
            <a:outerShdw blurRad="266700" dist="19298" dir="5400000" rotWithShape="0">
              <a:srgbClr val="000000">
                <a:alpha val="91213"/>
              </a:srgbClr>
            </a:outerShdw>
          </a:effectLst>
        </p:spPr>
      </p:pic>
      <p:pic>
        <p:nvPicPr>
          <p:cNvPr id="177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35287" y="1597749"/>
            <a:ext cx="1157872" cy="1037655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Titel 1"/>
          <p:cNvSpPr txBox="1"/>
          <p:nvPr/>
        </p:nvSpPr>
        <p:spPr>
          <a:xfrm>
            <a:off x="5101035" y="2700084"/>
            <a:ext cx="3788270" cy="770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lnSpcReduction="10000"/>
          </a:bodyPr>
          <a:lstStyle/>
          <a:p>
            <a:pPr algn="ctr"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Akzeptanzkriterien zu</a:t>
            </a:r>
          </a:p>
          <a:p>
            <a:pPr algn="ctr" defTabSz="370331">
              <a:defRPr sz="2268" b="1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Jedem Feature</a:t>
            </a:r>
          </a:p>
        </p:txBody>
      </p:sp>
    </p:spTree>
    <p:extLst>
      <p:ext uri="{BB962C8B-B14F-4D97-AF65-F5344CB8AC3E}">
        <p14:creationId xmlns:p14="http://schemas.microsoft.com/office/powerpoint/2010/main" val="2978853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19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564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2.1 | Verstehen und Festlegen des Nutzungskontexts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2.3 | Erarbeiten von Gestaltungslösungen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CA6CF53B-5FDB-4116-ADED-69B02995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65680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1834073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4" name="Textfeld 3"/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solidFill>
                  <a:srgbClr val="0D2D81"/>
                </a:solidFill>
                <a:latin typeface="Roboto" charset="0"/>
                <a:ea typeface="Roboto" charset="0"/>
                <a:cs typeface="Roboto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E86DC71-D9D0-419E-BE66-B26B308A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38726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Projektvorgehen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3287027" cy="3125804"/>
          </a:xfrm>
        </p:spPr>
        <p:txBody>
          <a:bodyPr>
            <a:normAutofit/>
          </a:bodyPr>
          <a:lstStyle/>
          <a:p>
            <a:r>
              <a:rPr lang="de-DE" sz="1600" dirty="0"/>
              <a:t>…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20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21336AA-4369-421C-A3EE-BA809165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004640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21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82408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34861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22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64897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7006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Studenten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0018565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743490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51490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C82A3D-D38F-41E7-99FD-BC06E04A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Professoren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25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2758371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26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4218192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D58EA5F-FD16-4B3B-94CF-8E295FF91FF1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3.1 | Studenten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	</a:t>
            </a: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3.2 | Professoren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	</a:t>
            </a:r>
            <a:r>
              <a:rPr lang="de-DE" sz="2400" dirty="0">
                <a:solidFill>
                  <a:srgbClr val="0D2D8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3.3 | Sekretariat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8A5BA33-8D27-494B-A6A1-13FECC86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4396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703A515-E9E9-410F-BE0C-7DDD45B33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482" r="3345"/>
          <a:stretch/>
        </p:blipFill>
        <p:spPr>
          <a:xfrm>
            <a:off x="120417" y="1984456"/>
            <a:ext cx="4603377" cy="39367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27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A54C667-A27E-41D2-B46D-9A1C616A1A25}"/>
              </a:ext>
            </a:extLst>
          </p:cNvPr>
          <p:cNvSpPr txBox="1"/>
          <p:nvPr/>
        </p:nvSpPr>
        <p:spPr>
          <a:xfrm>
            <a:off x="120417" y="1535476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F277BF28-F486-4765-9A11-BA31E68FB2CF}"/>
              </a:ext>
            </a:extLst>
          </p:cNvPr>
          <p:cNvSpPr/>
          <p:nvPr/>
        </p:nvSpPr>
        <p:spPr>
          <a:xfrm>
            <a:off x="309282" y="3984812"/>
            <a:ext cx="3720353" cy="443753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3661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28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89B18F76-5610-44B5-A3B0-9C25FAFA8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789" r="3511"/>
          <a:stretch/>
        </p:blipFill>
        <p:spPr>
          <a:xfrm>
            <a:off x="62753" y="2034148"/>
            <a:ext cx="4065494" cy="37056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9260F81-A33A-4345-B540-7F3EFFE4C9D7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E9D82CCA-5657-4F42-9614-BA74ED4D1242}"/>
              </a:ext>
            </a:extLst>
          </p:cNvPr>
          <p:cNvSpPr/>
          <p:nvPr/>
        </p:nvSpPr>
        <p:spPr>
          <a:xfrm>
            <a:off x="1169895" y="3878029"/>
            <a:ext cx="1963271" cy="322729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2720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29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6140F01-4682-4AE9-821E-7BB602BECC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75" r="3755"/>
          <a:stretch/>
        </p:blipFill>
        <p:spPr>
          <a:xfrm>
            <a:off x="161365" y="1972236"/>
            <a:ext cx="4459941" cy="3895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282238FC-C49B-4484-839C-0BE349F645A8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6B3181CC-34DB-4EE9-94B3-8F276D56EBA5}"/>
              </a:ext>
            </a:extLst>
          </p:cNvPr>
          <p:cNvSpPr/>
          <p:nvPr/>
        </p:nvSpPr>
        <p:spPr>
          <a:xfrm>
            <a:off x="927846" y="4329953"/>
            <a:ext cx="282388" cy="82923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717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Das aktuelle QIS-System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848016A-D0E9-4917-96A6-EA37A42C2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281147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 Usability-Test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Sekretariat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30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421306B-DC4A-41BD-A974-FD2176FD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82238FC-C49B-4484-839C-0BE349F645A8}"/>
              </a:ext>
            </a:extLst>
          </p:cNvPr>
          <p:cNvSpPr txBox="1"/>
          <p:nvPr/>
        </p:nvSpPr>
        <p:spPr>
          <a:xfrm>
            <a:off x="120417" y="1590863"/>
            <a:ext cx="825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latin typeface="Roboto Light" charset="0"/>
                <a:ea typeface="Roboto Light" charset="0"/>
                <a:cs typeface="Roboto Light" charset="0"/>
              </a:rPr>
              <a:t>Vorher: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19A27D7D-CDA4-41EB-9463-0D56DF74C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35" r="2026"/>
          <a:stretch/>
        </p:blipFill>
        <p:spPr>
          <a:xfrm>
            <a:off x="125506" y="1929418"/>
            <a:ext cx="4522694" cy="41515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Ellipse 10">
            <a:extLst>
              <a:ext uri="{FF2B5EF4-FFF2-40B4-BE49-F238E27FC236}">
                <a16:creationId xmlns:a16="http://schemas.microsoft.com/office/drawing/2014/main" id="{C7F98101-E2AB-4931-8A16-0F40B73973A4}"/>
              </a:ext>
            </a:extLst>
          </p:cNvPr>
          <p:cNvSpPr/>
          <p:nvPr/>
        </p:nvSpPr>
        <p:spPr>
          <a:xfrm>
            <a:off x="2774576" y="2626659"/>
            <a:ext cx="1425389" cy="322729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2077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31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3275781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9" name="Textfeld 3">
            <a:extLst>
              <a:ext uri="{FF2B5EF4-FFF2-40B4-BE49-F238E27FC236}">
                <a16:creationId xmlns:a16="http://schemas.microsoft.com/office/drawing/2014/main" id="{45ECF429-C0CF-44AF-A217-5999E723121F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2 |  Projektvorgehen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 |  Endprodukt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3B5B9603-9C35-4E49-B727-B3451566A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7389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Endprodukt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Erfahrungen..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32</a:t>
            </a:fld>
            <a:endParaRPr lang="de-DE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3946AA78-59D1-428B-BB5D-0E99F3EE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905001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4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315334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1969770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 |  Projektvorgehen</a:t>
            </a:r>
            <a:r>
              <a:rPr lang="de-DE" sz="2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9E38990-E705-48F6-87EB-FFFC31B5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128246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5</a:t>
            </a:fld>
            <a:endParaRPr lang="de-DE" dirty="0"/>
          </a:p>
        </p:txBody>
      </p:sp>
      <p:grpSp>
        <p:nvGrpSpPr>
          <p:cNvPr id="10" name="Gruppierung 6"/>
          <p:cNvGrpSpPr/>
          <p:nvPr/>
        </p:nvGrpSpPr>
        <p:grpSpPr>
          <a:xfrm>
            <a:off x="0" y="2793319"/>
            <a:ext cx="9144000" cy="485895"/>
            <a:chOff x="1" y="4784232"/>
            <a:chExt cx="9144000" cy="485895"/>
          </a:xfrm>
        </p:grpSpPr>
        <p:sp>
          <p:nvSpPr>
            <p:cNvPr id="11" name="Rechteck 4"/>
            <p:cNvSpPr/>
            <p:nvPr/>
          </p:nvSpPr>
          <p:spPr>
            <a:xfrm>
              <a:off x="1" y="4784232"/>
              <a:ext cx="9144000" cy="4858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  <p:sp>
          <p:nvSpPr>
            <p:cNvPr id="12" name="Rechteck 5"/>
            <p:cNvSpPr/>
            <p:nvPr/>
          </p:nvSpPr>
          <p:spPr>
            <a:xfrm>
              <a:off x="1" y="4784232"/>
              <a:ext cx="140189" cy="485895"/>
            </a:xfrm>
            <a:prstGeom prst="rect">
              <a:avLst/>
            </a:prstGeom>
            <a:solidFill>
              <a:srgbClr val="0D2D8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/>
                <a:cs typeface="Segoe UI Light"/>
              </a:endParaRPr>
            </a:p>
          </p:txBody>
        </p:sp>
      </p:grpSp>
      <p:sp>
        <p:nvSpPr>
          <p:cNvPr id="15" name="Textfeld 3">
            <a:extLst>
              <a:ext uri="{FF2B5EF4-FFF2-40B4-BE49-F238E27FC236}">
                <a16:creationId xmlns:a16="http://schemas.microsoft.com/office/drawing/2014/main" id="{DD929CDE-998F-4683-9FFB-F5CB92FB1C15}"/>
              </a:ext>
            </a:extLst>
          </p:cNvPr>
          <p:cNvSpPr txBox="1"/>
          <p:nvPr/>
        </p:nvSpPr>
        <p:spPr>
          <a:xfrm>
            <a:off x="0" y="1787516"/>
            <a:ext cx="8903367" cy="3410164"/>
          </a:xfrm>
          <a:prstGeom prst="rect">
            <a:avLst/>
          </a:prstGeom>
          <a:noFill/>
        </p:spPr>
        <p:txBody>
          <a:bodyPr wrap="square" lIns="540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1 | Ausgangssituation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 |  Projektvorgehen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2.1 | Verstehen und Festlegen des Nutzungskontexts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2.2 | Festlegen der Nutzungsanforderungen </a:t>
            </a:r>
          </a:p>
          <a:p>
            <a:pPr lvl="1">
              <a:lnSpc>
                <a:spcPct val="130000"/>
              </a:lnSpc>
            </a:pPr>
            <a:r>
              <a:rPr lang="de-DE" sz="24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2.3 | Erarbeiten von Gestaltungslösungen</a:t>
            </a:r>
            <a:r>
              <a:rPr lang="de-DE" sz="2400" dirty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de-DE" sz="24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3 | Ergebnisse der Usability Tests</a:t>
            </a:r>
          </a:p>
          <a:p>
            <a:pPr>
              <a:lnSpc>
                <a:spcPct val="130000"/>
              </a:lnSpc>
            </a:pPr>
            <a:r>
              <a:rPr lang="de-DE" sz="2400" dirty="0">
                <a:latin typeface="Roboto Light" charset="0"/>
                <a:ea typeface="Roboto Light" charset="0"/>
                <a:cs typeface="Roboto Light" charset="0"/>
              </a:rPr>
              <a:t>4 |  Endprodukt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D61E9358-A911-4837-AC92-7B0C36CB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422244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6015" y="1442316"/>
            <a:ext cx="6484135" cy="4863102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6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248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sz="3000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chemeClr val="bg1">
                    <a:lumMod val="50000"/>
                  </a:schemeClr>
                </a:solidFill>
              </a:rPr>
              <a:t>Aufgaben &amp; Ziele der Nutzer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748AE867-E7A7-485F-8BD2-2D09FE886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3727137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0567129-6719-4B2B-85D7-864C865C1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62" b="21839"/>
          <a:stretch/>
        </p:blipFill>
        <p:spPr>
          <a:xfrm>
            <a:off x="574507" y="1485106"/>
            <a:ext cx="7997171" cy="4594293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147F563-B9F9-489F-90B8-AB297DD4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7</a:t>
            </a:fld>
            <a:endParaRPr lang="de-D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63FD40-A981-464B-A7F5-36F163DB2307}"/>
              </a:ext>
            </a:extLst>
          </p:cNvPr>
          <p:cNvSpPr txBox="1">
            <a:spLocks/>
          </p:cNvSpPr>
          <p:nvPr/>
        </p:nvSpPr>
        <p:spPr>
          <a:xfrm>
            <a:off x="457200" y="34210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</a:p>
          <a:p>
            <a:pPr>
              <a:lnSpc>
                <a:spcPct val="120000"/>
              </a:lnSpc>
            </a:pPr>
            <a:r>
              <a:rPr lang="de-DE" sz="2800" dirty="0">
                <a:solidFill>
                  <a:schemeClr val="bg1">
                    <a:lumMod val="50000"/>
                  </a:schemeClr>
                </a:solidFill>
              </a:rPr>
              <a:t>Benutzer</a:t>
            </a:r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80BFBA78-D5B3-443E-8A55-C74FBBA3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 sz="1000">
                <a:latin typeface="Roboto Light"/>
                <a:cs typeface="Roboto Light"/>
              </a:defRPr>
            </a:lvl1pPr>
          </a:lstStyle>
          <a:p>
            <a:r>
              <a:rPr lang="de-DE" dirty="0"/>
              <a:t>Abschlusspräsentation HCI: QIS</a:t>
            </a:r>
          </a:p>
        </p:txBody>
      </p:sp>
    </p:spTree>
    <p:extLst>
      <p:ext uri="{BB962C8B-B14F-4D97-AF65-F5344CB8AC3E}">
        <p14:creationId xmlns:p14="http://schemas.microsoft.com/office/powerpoint/2010/main" val="228478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3668AB-BB34-41BD-8F30-81C2F35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Projektvorgehen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Verstehen und Festlegen des Nutzungskontexts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3100" dirty="0">
                <a:solidFill>
                  <a:schemeClr val="bg1">
                    <a:lumMod val="50000"/>
                  </a:schemeClr>
                </a:solidFill>
              </a:rPr>
              <a:t>Analysemethode: Interview</a:t>
            </a:r>
            <a:br>
              <a:rPr lang="de-DE" dirty="0">
                <a:solidFill>
                  <a:schemeClr val="bg1">
                    <a:lumMod val="50000"/>
                  </a:schemeClr>
                </a:solidFill>
              </a:rPr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23C3BD-866E-48F3-889B-CF1C74A18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513" y="2026153"/>
            <a:ext cx="6228117" cy="3868109"/>
          </a:xfrm>
        </p:spPr>
        <p:txBody>
          <a:bodyPr/>
          <a:lstStyle/>
          <a:p>
            <a:r>
              <a:rPr lang="de-DE" dirty="0"/>
              <a:t>Studenten</a:t>
            </a:r>
          </a:p>
          <a:p>
            <a:r>
              <a:rPr lang="de-DE" dirty="0"/>
              <a:t>Professoren</a:t>
            </a:r>
          </a:p>
          <a:p>
            <a:r>
              <a:rPr lang="de-DE" dirty="0"/>
              <a:t>Sekretärinnen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067ACF8-8435-4187-80CA-D71C0695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6349A8-9215-416B-8CD4-40A3964ED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4409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0C95C67-3724-4FD2-B78A-BE1A39A42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A1323-965C-0742-806D-06C14CDC1E0E}" type="slidenum">
              <a:rPr lang="de-DE" smtClean="0"/>
              <a:t>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9A669A-4E59-4C91-9507-9A4EAE08F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Abschlusspräsentation HCI: QIS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84CDF07-E417-4F26-8F74-0A03724A4E1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49571"/>
            <a:ext cx="8229600" cy="4351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Wie oft benutzen Sie das QIS-System?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2-mal pro Prüfung, einmal um Anzahl der Anmeldungen einzusehen und einmal zum Noteneintragung</a:t>
            </a: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Funktionalität/Funktionen bietet Ihnen die Applikation?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 oder per Excel-Import.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Notenansicht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Formulare für Fehlerfall bei Noteneintragung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Abschlussmeldung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Praktikantenstellen</a:t>
            </a:r>
          </a:p>
          <a:p>
            <a:pPr marL="342900" lvl="0" indent="-342900" fontAlgn="base">
              <a:buFont typeface="Arial" panose="020B0604020202020204" pitchFamily="34" charset="0"/>
              <a:buChar char="•"/>
            </a:pPr>
            <a:r>
              <a:rPr lang="de-DE" dirty="0"/>
              <a:t>Welche Funktionen führen sie auf der Seite durch?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Noteneintragung, manuell, da Import nicht vertrauenswürdig.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8BE1AED3-F9E7-43C1-B685-6C37B4F69796}"/>
              </a:ext>
            </a:extLst>
          </p:cNvPr>
          <p:cNvSpPr txBox="1">
            <a:spLocks/>
          </p:cNvSpPr>
          <p:nvPr/>
        </p:nvSpPr>
        <p:spPr>
          <a:xfrm>
            <a:off x="457199" y="346264"/>
            <a:ext cx="8229601" cy="11338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Roboto Light"/>
                <a:ea typeface="+mj-ea"/>
                <a:cs typeface="Roboto Light"/>
              </a:defRPr>
            </a:lvl1pPr>
          </a:lstStyle>
          <a:p>
            <a:pPr>
              <a:lnSpc>
                <a:spcPct val="120000"/>
              </a:lnSpc>
            </a:pPr>
            <a:r>
              <a:rPr lang="de-DE" sz="2300" dirty="0"/>
              <a:t>Analysemethode: Interview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de-DE" sz="2300" dirty="0">
                <a:solidFill>
                  <a:schemeClr val="bg1">
                    <a:lumMod val="50000"/>
                  </a:schemeClr>
                </a:solidFill>
              </a:rPr>
              <a:t>Bsp.: Prof. </a:t>
            </a:r>
            <a:r>
              <a:rPr lang="de-DE" sz="2300" dirty="0" err="1">
                <a:solidFill>
                  <a:schemeClr val="bg1">
                    <a:lumMod val="50000"/>
                  </a:schemeClr>
                </a:solidFill>
              </a:rPr>
              <a:t>Bulenda</a:t>
            </a:r>
            <a:br>
              <a:rPr lang="de-DE" sz="2300" dirty="0">
                <a:solidFill>
                  <a:schemeClr val="bg1">
                    <a:lumMod val="50000"/>
                  </a:schemeClr>
                </a:solidFill>
              </a:rPr>
            </a:br>
            <a:endParaRPr lang="de-DE" sz="2300" dirty="0"/>
          </a:p>
        </p:txBody>
      </p:sp>
    </p:spTree>
    <p:extLst>
      <p:ext uri="{BB962C8B-B14F-4D97-AF65-F5344CB8AC3E}">
        <p14:creationId xmlns:p14="http://schemas.microsoft.com/office/powerpoint/2010/main" val="2631411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  <a:effectLst/>
      </a:spPr>
      <a:bodyPr rtlCol="0" anchor="ctr"/>
      <a:lstStyle>
        <a:defPPr algn="ctr">
          <a:defRPr dirty="0">
            <a:solidFill>
              <a:schemeClr val="tx1"/>
            </a:solidFill>
            <a:latin typeface="Roboto Light" charset="0"/>
            <a:ea typeface="Roboto Light" charset="0"/>
            <a:cs typeface="Roboto Light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dirty="0" smtClean="0">
            <a:latin typeface="Roboto Light" charset="0"/>
            <a:ea typeface="Roboto Light" charset="0"/>
            <a:cs typeface="Roboto Light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632</Words>
  <Application>Microsoft Office PowerPoint</Application>
  <PresentationFormat>Bildschirmpräsentation (4:3)</PresentationFormat>
  <Paragraphs>241</Paragraphs>
  <Slides>32</Slides>
  <Notes>21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9" baseType="lpstr">
      <vt:lpstr>Arial</vt:lpstr>
      <vt:lpstr>Calibri</vt:lpstr>
      <vt:lpstr>Roboto</vt:lpstr>
      <vt:lpstr>Roboto Light</vt:lpstr>
      <vt:lpstr>Segoe UI Light</vt:lpstr>
      <vt:lpstr>Wingdings</vt:lpstr>
      <vt:lpstr>Office-Design</vt:lpstr>
      <vt:lpstr>Abschlusspräsentation HCI QIS-System OTH Regensburg</vt:lpstr>
      <vt:lpstr>Inhalt</vt:lpstr>
      <vt:lpstr>Ausgangssituation Das aktuelle QIS-System</vt:lpstr>
      <vt:lpstr>Inhalt</vt:lpstr>
      <vt:lpstr>Inhalt</vt:lpstr>
      <vt:lpstr>PowerPoint-Präsentation</vt:lpstr>
      <vt:lpstr>PowerPoint-Präsentation</vt:lpstr>
      <vt:lpstr>Projektvorgehen Verstehen und Festlegen des Nutzungskontexts Analysemethode: Interview </vt:lpstr>
      <vt:lpstr>PowerPoint-Präsentation</vt:lpstr>
      <vt:lpstr>PowerPoint-Präsentation</vt:lpstr>
      <vt:lpstr>Projektvorgehen Verstehen und Festlegen des Nutzungskontexts Spezifizieren des Nutzungskontexts </vt:lpstr>
      <vt:lpstr>Projektvorgehen Verstehen und Festlegen des Nutzungskontexts Bsp.: Persona Prof. Marquina </vt:lpstr>
      <vt:lpstr>Inhalt</vt:lpstr>
      <vt:lpstr>Projektvorgehen Festlegen der Nutzungsanforderungen Auswertung der Ergebnisse der ersten Phase  </vt:lpstr>
      <vt:lpstr>Projektvorgehen Festlegen der Nutzungsanforderungen Auswertung der Ergebnisse =&gt; Spezifikation der Anforderungen</vt:lpstr>
      <vt:lpstr>Projektvorgehen Festlegen der Nutzungsanforderungen Priorisierung der Anforderungen</vt:lpstr>
      <vt:lpstr>Projektvorgehen Festlegen der Nutzungsanforderungen Priorisierung der Anforderungen: Beispiele</vt:lpstr>
      <vt:lpstr>Projektvorgehen Festlegen der Nutzungsanforderungen Priorisierung der Anforderungen: Akzeptanzkriterien</vt:lpstr>
      <vt:lpstr>Inhalt</vt:lpstr>
      <vt:lpstr>Projektvorgehen</vt:lpstr>
      <vt:lpstr>Inhalt</vt:lpstr>
      <vt:lpstr>Inhalt</vt:lpstr>
      <vt:lpstr>Ergebnisse Usability-Test Studenten</vt:lpstr>
      <vt:lpstr>Inhalt</vt:lpstr>
      <vt:lpstr>Ergebnisse Usability-Test Professoren</vt:lpstr>
      <vt:lpstr>Inhalt</vt:lpstr>
      <vt:lpstr>Ergebnisse Usability-Test Sekretariat</vt:lpstr>
      <vt:lpstr>Ergebnisse Usability-Test Sekretariat</vt:lpstr>
      <vt:lpstr>Ergebnisse Usability-Test Sekretariat</vt:lpstr>
      <vt:lpstr>Ergebnisse Usability-Test Sekretariat</vt:lpstr>
      <vt:lpstr>Inhalt</vt:lpstr>
      <vt:lpstr>Endprodukt</vt:lpstr>
    </vt:vector>
  </TitlesOfParts>
  <Manager/>
  <Company>OTH Regensburg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Markus Heckner</dc:creator>
  <cp:keywords/>
  <dc:description/>
  <cp:lastModifiedBy>Carola Vaitl</cp:lastModifiedBy>
  <cp:revision>385</cp:revision>
  <dcterms:created xsi:type="dcterms:W3CDTF">2015-01-20T11:07:18Z</dcterms:created>
  <dcterms:modified xsi:type="dcterms:W3CDTF">2019-01-16T07:21:40Z</dcterms:modified>
  <cp:category/>
</cp:coreProperties>
</file>